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10" r:id="rId2"/>
    <p:sldMasterId id="2147483818" r:id="rId3"/>
  </p:sldMasterIdLst>
  <p:notesMasterIdLst>
    <p:notesMasterId r:id="rId18"/>
  </p:notesMasterIdLst>
  <p:handoutMasterIdLst>
    <p:handoutMasterId r:id="rId19"/>
  </p:handoutMasterIdLst>
  <p:sldIdLst>
    <p:sldId id="502" r:id="rId4"/>
    <p:sldId id="503" r:id="rId5"/>
    <p:sldId id="491" r:id="rId6"/>
    <p:sldId id="489" r:id="rId7"/>
    <p:sldId id="494" r:id="rId8"/>
    <p:sldId id="493" r:id="rId9"/>
    <p:sldId id="495" r:id="rId10"/>
    <p:sldId id="496" r:id="rId11"/>
    <p:sldId id="497" r:id="rId12"/>
    <p:sldId id="498" r:id="rId13"/>
    <p:sldId id="499" r:id="rId14"/>
    <p:sldId id="500" r:id="rId15"/>
    <p:sldId id="504" r:id="rId16"/>
    <p:sldId id="501" r:id="rId17"/>
  </p:sldIdLst>
  <p:sldSz cx="9144000" cy="6858000" type="screen4x3"/>
  <p:notesSz cx="6662738" cy="9906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765"/>
    <a:srgbClr val="A29061"/>
    <a:srgbClr val="E1AD2B"/>
    <a:srgbClr val="EDA81F"/>
    <a:srgbClr val="E8F814"/>
    <a:srgbClr val="FF0000"/>
    <a:srgbClr val="D4D438"/>
    <a:srgbClr val="EFE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3748" autoAdjust="0"/>
  </p:normalViewPr>
  <p:slideViewPr>
    <p:cSldViewPr>
      <p:cViewPr>
        <p:scale>
          <a:sx n="71" d="100"/>
          <a:sy n="71" d="100"/>
        </p:scale>
        <p:origin x="-114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00" y="-96"/>
      </p:cViewPr>
      <p:guideLst>
        <p:guide orient="horz" pos="3121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B0CD5-3AAD-4FBC-B567-15E2D050E7E6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D6682-2DD4-47B6-AB05-7988814086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38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117DD6-6E7E-4C26-8F0A-F9DED229D741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D1180-7B51-4BA0-B042-40280514F9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5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</a:t>
            </a:r>
            <a:r>
              <a:rPr lang="hu-HU" b="1" dirty="0" smtClean="0"/>
              <a:t>büki </a:t>
            </a:r>
            <a:r>
              <a:rPr lang="hu-HU" dirty="0" smtClean="0"/>
              <a:t>gyógyvíz nemzetközi összehasonlításban is rendkívül magas ásványi anyag tartalommal rendelkezik, így egyedülállóan kedvező hatást fejt ki a szervezetre.. Különböző összetevői  </a:t>
            </a:r>
            <a:r>
              <a:rPr lang="hu-HU" smtClean="0"/>
              <a:t>gyulladáscsökkentő hatásúak </a:t>
            </a:r>
            <a:r>
              <a:rPr lang="hu-HU" dirty="0" smtClean="0"/>
              <a:t>a csont anyagcseréjére és az izomműködésre hatnak pozitívan, illetve a keringést javítják.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81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Tapolcára</a:t>
            </a:r>
            <a:r>
              <a:rPr lang="hu-HU" dirty="0" smtClean="0"/>
              <a:t> az orosz turisták többnyire Hévízről járnak át látogatóban de itt is van egyedi klimatikus gyógyászati hatású helyszín, a  </a:t>
            </a:r>
            <a:r>
              <a:rPr lang="hu-HU" dirty="0" err="1" smtClean="0"/>
              <a:t>tavasbarlang</a:t>
            </a:r>
            <a:r>
              <a:rPr lang="hu-HU" dirty="0" smtClean="0"/>
              <a:t> ahol  az állandó, egyenletesen hűvös, magas páratartalmú környezet edző hatású, és védelmet nyújt a későbbi hurutos fertőző bántalmak kezelése ellen.. A magas szén-dioxid koncentráció </a:t>
            </a:r>
            <a:r>
              <a:rPr lang="hu-HU" dirty="0" err="1" smtClean="0"/>
              <a:t>bioklimatológiai</a:t>
            </a:r>
            <a:r>
              <a:rPr lang="hu-HU" dirty="0" smtClean="0"/>
              <a:t> szerepe abban nyilvánul meg, hogy növeli a légzés intenzitását, másrészt sima izom görcsoldó hatású.  A levegő por és allergén mentessége biztosítéka az asztmások rohammentességének. A barlangi klíma segít helyreállítani a felborult biológiai ritmust.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942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Debrecenben</a:t>
            </a:r>
            <a:r>
              <a:rPr lang="hu-HU" dirty="0" smtClean="0"/>
              <a:t> az orvosi rehabilitáció céljából igénybe vehető gyógyászati ellátások a következők: a gyógyvizes kezelések, prevenciós célú masszázsok, fizikoterápia, speciális wellness és rehabilitáció, kezelések kismamáknak, lélekgyógyászat, mozgásszervi kezelések . Ezen túl van esztétikai fogászat is a fürdőben.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25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1538" y="763584"/>
            <a:ext cx="4959350" cy="371336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térképen</a:t>
            </a:r>
            <a:r>
              <a:rPr lang="hu-HU" baseline="0" dirty="0" smtClean="0"/>
              <a:t> látható városok és települések fogadták az egészségturisztikai motivációval érkező orosz vendégek jelentős részét, amelyek közül a pirossal jelölt </a:t>
            </a:r>
            <a:r>
              <a:rPr lang="hu-HU" baseline="0" dirty="0" err="1" smtClean="0"/>
              <a:t>desztinációk</a:t>
            </a:r>
            <a:r>
              <a:rPr lang="hu-HU" baseline="0" dirty="0" smtClean="0"/>
              <a:t> a  minősített gyógyhelyek.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1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magyarországi gyógyvizek többsége a mozgásszervi megbetegedések széles spektrumának kezelésére alkalmazható: az ízületek </a:t>
            </a:r>
            <a:r>
              <a:rPr lang="hu-HU" dirty="0" err="1" smtClean="0"/>
              <a:t>degeneratív</a:t>
            </a:r>
            <a:r>
              <a:rPr lang="hu-HU" dirty="0" smtClean="0"/>
              <a:t> betegségei, gerinc megbetegedések, idült és heveny ízületi gyulladások, porckorong bántalmak, reumatikus mozgásszervi megbetegedések, csontritkulás, </a:t>
            </a:r>
            <a:r>
              <a:rPr lang="hu-HU" dirty="0" err="1" smtClean="0"/>
              <a:t>Bechterew-kór</a:t>
            </a:r>
            <a:r>
              <a:rPr lang="hu-HU" dirty="0" smtClean="0"/>
              <a:t>, gyulladásos ízületi betegségek idült szakaszában. A, sérülések és mozgásszervi műtétek utókezelésére továbbá lágyrész-reuma, másodlagos ízületi betegségek krónikus, perifériás, az idegrendszerhez kapcsolódó, mechanikai okokra visszavezethető panaszok, ízületi operációk elő- és utókezelése, porckorong műtéteket követő, krónikus, nőgyógyászati betegségek  kezelésére alkalmas. </a:t>
            </a:r>
          </a:p>
          <a:p>
            <a:r>
              <a:rPr lang="hu-HU" dirty="0" smtClean="0"/>
              <a:t>Fontos azonban betartani a gyógyvíz kezelések ellenjavaslatait (súlyos szív-, keringési- és légzési elégtelenség, lázas, fertőző betegség, rosszindulatú daganatos megbetegedés, akut gyulladásos betegségek, tuberkulózis, trombózis, súlyos visszérbetegség,terhesség)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41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táblázat felsorolja a legnagyobb orosz vendégforgalmú települések rangsorát. Siófokon 2012-ben 16 891 vendégéjszakát mértek, itt azonban nem az egészségturizmus a fő motiváció. </a:t>
            </a:r>
          </a:p>
          <a:p>
            <a:r>
              <a:rPr lang="hu-HU" dirty="0" smtClean="0"/>
              <a:t>Az első négy település  közül Hévíz és Hajdúszoboszló esetében egyértelmű az egészségturisztikai  célú tartózkodás, amit az átlagosnál lényegesen magasabb tartózkodási idő igazol. A második négy helyszín igen jó, egyedi  egészségturisztikai potenciállal rendelkezik.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70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</a:t>
            </a:r>
            <a:r>
              <a:rPr lang="hu-HU" b="1" dirty="0" smtClean="0"/>
              <a:t>hévízi Szent András kórház </a:t>
            </a:r>
            <a:r>
              <a:rPr lang="hu-HU" dirty="0" smtClean="0"/>
              <a:t>egyedisége a tó sajátos természeti adottságából adódó gyógyító hatása mellett szakkórházi jelleggel országosan mozgásszervi, ezen belül elsősorban reumatológiai megbetegedések orvosi rehabilitációját, illetve aktív reumatológiai szakellátását végzi.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20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Gellért Gyógyfürdő </a:t>
            </a:r>
            <a:r>
              <a:rPr lang="hu-HU" dirty="0" smtClean="0"/>
              <a:t>sajátossága az idegzsábák, érszűkület, keringési zavarok, az </a:t>
            </a:r>
            <a:r>
              <a:rPr lang="hu-HU" dirty="0" err="1" smtClean="0"/>
              <a:t>inhalatóriumban</a:t>
            </a:r>
            <a:r>
              <a:rPr lang="hu-HU" dirty="0" smtClean="0"/>
              <a:t> pedig asztmás, idült hörghurutos panaszok kezelése.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Széchenyi fürdőben </a:t>
            </a:r>
            <a:r>
              <a:rPr lang="hu-HU" dirty="0" smtClean="0"/>
              <a:t>ivókúra keretében kezelhető az idült gyomorhurut, gyomorfekély, bélhurut, gyomorsav-túltengés, a vesemedence és a </a:t>
            </a:r>
            <a:r>
              <a:rPr lang="hu-HU" dirty="0" err="1" smtClean="0"/>
              <a:t>húgyutak</a:t>
            </a:r>
            <a:r>
              <a:rPr lang="hu-HU" dirty="0" smtClean="0"/>
              <a:t> idült gyulladásai, a vesekőbetegségek egyes formái, a légzőszervek idült </a:t>
            </a:r>
            <a:r>
              <a:rPr lang="hu-HU" dirty="0" err="1" smtClean="0"/>
              <a:t>hurutai</a:t>
            </a:r>
            <a:r>
              <a:rPr lang="hu-HU" dirty="0" smtClean="0"/>
              <a:t>,. Alkalmas a gyógyvíz a csontrendszer mészhiánnyal járó állapotainak megelőzésére, a köszvényes anyagcserezavar befolyásolására, az epehólyag és </a:t>
            </a:r>
            <a:r>
              <a:rPr lang="hu-HU" dirty="0" err="1" smtClean="0"/>
              <a:t>epeutak</a:t>
            </a:r>
            <a:r>
              <a:rPr lang="hu-HU" dirty="0" smtClean="0"/>
              <a:t> egyes megbetegedései esetén az epeürülés elősegítésére.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1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Sárváron</a:t>
            </a:r>
            <a:r>
              <a:rPr lang="hu-HU" dirty="0" smtClean="0"/>
              <a:t> a hidroterápia, </a:t>
            </a:r>
            <a:r>
              <a:rPr lang="hu-HU" dirty="0" err="1" smtClean="0"/>
              <a:t>elektro-</a:t>
            </a:r>
            <a:r>
              <a:rPr lang="hu-HU" dirty="0" smtClean="0"/>
              <a:t> és </a:t>
            </a:r>
            <a:r>
              <a:rPr lang="hu-HU" dirty="0" err="1" smtClean="0"/>
              <a:t>mechanoterápia</a:t>
            </a:r>
            <a:r>
              <a:rPr lang="hu-HU" dirty="0" smtClean="0"/>
              <a:t> széles skálája található meg a </a:t>
            </a:r>
          </a:p>
          <a:p>
            <a:r>
              <a:rPr lang="hu-HU" dirty="0" smtClean="0"/>
              <a:t>gyógyászati szolgáltatások között. Magasan képzett reumatológus szakorvosaink ellenőrzik a különböző kezelések egyénre szabott, optimális összeállítását. Elismert a gyógyvíz nagyon kedvező hatása elhúzódó alhasi fájdalmak, összenövéssel járó krónikus nőgyógyászati gyulladásos betegségek kezelésében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21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Hajdúszoboszlón </a:t>
            </a:r>
            <a:r>
              <a:rPr lang="hu-HU" dirty="0" smtClean="0"/>
              <a:t>a </a:t>
            </a:r>
            <a:r>
              <a:rPr lang="hu-HU" dirty="0" err="1" smtClean="0"/>
              <a:t>Heine-medin</a:t>
            </a:r>
            <a:r>
              <a:rPr lang="hu-HU" dirty="0" smtClean="0"/>
              <a:t> kór utáni, valamint agyvérzés, </a:t>
            </a:r>
            <a:r>
              <a:rPr lang="hu-HU" dirty="0" err="1" smtClean="0"/>
              <a:t>agymutét</a:t>
            </a:r>
            <a:r>
              <a:rPr lang="hu-HU" dirty="0" smtClean="0"/>
              <a:t>, vagy más okból kialakult bénulások utókezelése  mellett a balneoterápia orvosi hatásainak tudományos kutatása is történik. (pl. a súlyfürdő, hatása komplex fizioterápia keretében  a nyaki és ágyéki gerinc megbetegedésekben) 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65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Balatonfüred </a:t>
            </a:r>
            <a:r>
              <a:rPr lang="hu-HU" dirty="0" smtClean="0"/>
              <a:t>amellett, hogy a Balaton  egyik „fővárosa”, található az  Állami Szívkórház , amely 1970 óta végzi az országos- és regionális ellátás keretében a szív és érrendszeri betegek rehabilitációs kezelését.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D1180-7B51-4BA0-B042-40280514F99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79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66F0-0DFD-49E0-B00B-8907FA017D67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4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8006-5057-4ECD-B44B-37515704310A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12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2698-8678-4913-9D69-4EB7743CCC27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8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014C-152F-4D63-AE0D-90163DF601F6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99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1194-39F0-4A28-BFAB-48D3358FFC35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E40717F-B9C9-4155-BB41-9F96DBA727E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23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58C3-1F9E-4BDC-B0F2-6D394AFFAB7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D32EA63-3B34-44B4-9BD1-3F5AF835BDC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277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F2E4-6160-47C1-9931-11E44A8489DE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0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36C0-C84C-4FE9-BA3E-195D55566843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9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2EE1-2D9B-4068-840C-BBF320A4EA90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2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B187-8639-438B-804D-7BFE9ABADBAC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1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0145-32AF-493B-9E49-7A375685BCBD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9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3B08-B8E2-4F6A-B13E-C44F473918F5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1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0A34-F41E-4128-855D-B98CA4079ABB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53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53A-0FF8-4D03-96FE-2E7A5FB1FAF0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17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D2CBD-D6FB-4257-82F2-1E735FE486F0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C89953-D77C-4D60-9FDC-98F703A0B103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g_2_beloldal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A84C3B-278F-4364-991F-D7832673C5A7}" type="datetimeFigureOut">
              <a:rPr lang="hu-HU"/>
              <a:pPr>
                <a:defRPr/>
              </a:pPr>
              <a:t>2013.09.13.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35ABFC-F635-40E7-B985-B6E4057D0972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781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4CB48-0614-47EB-B2E3-84DC90CC702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122D1-88BD-4673-9364-74D25B7D482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ndrea.nemes@ngm.gov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997200"/>
            <a:ext cx="7772400" cy="1584325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600" b="1" dirty="0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Health Tourism in Hungary with </a:t>
            </a:r>
            <a:r>
              <a:rPr lang="hu-HU" sz="3600" b="1" dirty="0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S</a:t>
            </a:r>
            <a:r>
              <a:rPr lang="en-AU" sz="3600" b="1" dirty="0" err="1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pecial</a:t>
            </a:r>
            <a:r>
              <a:rPr lang="en-AU" sz="3600" b="1" dirty="0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 </a:t>
            </a:r>
            <a:r>
              <a:rPr lang="hu-HU" sz="3600" b="1" dirty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F</a:t>
            </a:r>
            <a:r>
              <a:rPr lang="en-AU" sz="3600" b="1" dirty="0" err="1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ocus</a:t>
            </a:r>
            <a:r>
              <a:rPr lang="en-AU" sz="3600" b="1" dirty="0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 on Russian </a:t>
            </a:r>
            <a:r>
              <a:rPr lang="hu-HU" sz="3600" b="1" dirty="0" err="1" smtClean="0">
                <a:solidFill>
                  <a:srgbClr val="A8996A"/>
                </a:solidFill>
                <a:latin typeface="Garamond" pitchFamily="18" charset="0"/>
                <a:cs typeface="Arial" charset="0"/>
              </a:rPr>
              <a:t>Tourists</a:t>
            </a:r>
            <a:endParaRPr lang="en-AU" sz="3600" b="1" dirty="0" smtClean="0">
              <a:solidFill>
                <a:srgbClr val="A8996A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195513" y="4905375"/>
            <a:ext cx="5040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b="1" smtClean="0">
                <a:solidFill>
                  <a:srgbClr val="A8996A"/>
                </a:solidFill>
              </a:rPr>
              <a:t>Dr Andrea Nemes</a:t>
            </a:r>
          </a:p>
          <a:p>
            <a:pPr algn="ctr" eaLnBrk="1" hangingPunct="1"/>
            <a:r>
              <a:rPr lang="en-AU" b="1" smtClean="0">
                <a:solidFill>
                  <a:srgbClr val="A8996A"/>
                </a:solidFill>
              </a:rPr>
              <a:t>Director General</a:t>
            </a:r>
          </a:p>
          <a:p>
            <a:pPr algn="ctr" eaLnBrk="1" hangingPunct="1"/>
            <a:r>
              <a:rPr lang="en-AU" b="1" smtClean="0">
                <a:solidFill>
                  <a:srgbClr val="A8996A"/>
                </a:solidFill>
              </a:rPr>
              <a:t>Tourism and Catering Department</a:t>
            </a:r>
            <a:endParaRPr lang="en-US" b="1" smtClean="0">
              <a:solidFill>
                <a:srgbClr val="A89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7944" y="1268760"/>
            <a:ext cx="4608512" cy="486956"/>
          </a:xfrm>
        </p:spPr>
        <p:txBody>
          <a:bodyPr>
            <a:no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 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788024" y="1916832"/>
            <a:ext cx="3888432" cy="400052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Massage 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Hydro therapy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Electro therapies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Soft laser treatment</a:t>
            </a:r>
          </a:p>
          <a:p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Ultarsonic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 wave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Remedial gymnastic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Medicinal packs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Relax-reflex massage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Medical wellness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Active wellness</a:t>
            </a:r>
            <a:endParaRPr lang="en-AU" sz="2400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539552" y="1376038"/>
            <a:ext cx="3456384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Bük</a:t>
            </a:r>
            <a:endParaRPr lang="hu-HU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42088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4788522" cy="558964"/>
          </a:xfrm>
        </p:spPr>
        <p:txBody>
          <a:bodyPr>
            <a:norm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355976" y="2027856"/>
            <a:ext cx="4464495" cy="4298250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Special cave hospital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Physical examination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Pulmonary function tests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Allergy testing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Routine laboratory tests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Medication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Diet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Relaxation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Regular </a:t>
            </a:r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respirato</a:t>
            </a:r>
            <a:r>
              <a:rPr lang="hu-HU" sz="2400" dirty="0" smtClean="0">
                <a:solidFill>
                  <a:srgbClr val="A69765"/>
                </a:solidFill>
                <a:latin typeface="Garamond" pitchFamily="18" charset="0"/>
              </a:rPr>
              <a:t>r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y exercises</a:t>
            </a:r>
            <a:endParaRPr lang="en-AU" sz="2400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611560" y="1376038"/>
            <a:ext cx="2948385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Tapolca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4788522" cy="857256"/>
          </a:xfrm>
        </p:spPr>
        <p:txBody>
          <a:bodyPr>
            <a:norm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499992" y="1844824"/>
            <a:ext cx="4248471" cy="4370258"/>
          </a:xfrm>
        </p:spPr>
        <p:txBody>
          <a:bodyPr>
            <a:noAutofit/>
          </a:bodyPr>
          <a:lstStyle/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Mud treatment</a:t>
            </a:r>
          </a:p>
          <a:p>
            <a:r>
              <a:rPr lang="en-AU" sz="2300" dirty="0" err="1" smtClean="0">
                <a:solidFill>
                  <a:srgbClr val="A69765"/>
                </a:solidFill>
                <a:latin typeface="Garamond" pitchFamily="18" charset="0"/>
              </a:rPr>
              <a:t>Parafango</a:t>
            </a:r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 treatment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Weight bath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Effervescent bath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Underwater jet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Laser therapy</a:t>
            </a:r>
          </a:p>
          <a:p>
            <a:r>
              <a:rPr lang="en-AU" sz="2300" dirty="0" err="1" smtClean="0">
                <a:solidFill>
                  <a:srgbClr val="A69765"/>
                </a:solidFill>
                <a:latin typeface="Garamond" pitchFamily="18" charset="0"/>
              </a:rPr>
              <a:t>Diadynamic</a:t>
            </a:r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 current treatment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Interference current treatment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I</a:t>
            </a:r>
            <a:r>
              <a:rPr lang="hu-HU" sz="2300" dirty="0" smtClean="0">
                <a:solidFill>
                  <a:srgbClr val="A69765"/>
                </a:solidFill>
                <a:latin typeface="Garamond" pitchFamily="18" charset="0"/>
              </a:rPr>
              <a:t>o</a:t>
            </a:r>
            <a:r>
              <a:rPr lang="en-AU" sz="2300" dirty="0" err="1" smtClean="0">
                <a:solidFill>
                  <a:srgbClr val="A69765"/>
                </a:solidFill>
                <a:latin typeface="Garamond" pitchFamily="18" charset="0"/>
              </a:rPr>
              <a:t>ntophoresis</a:t>
            </a:r>
            <a:endParaRPr lang="en-AU" sz="2300" dirty="0" smtClean="0">
              <a:solidFill>
                <a:srgbClr val="A69765"/>
              </a:solidFill>
              <a:latin typeface="Garamond" pitchFamily="18" charset="0"/>
            </a:endParaRP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Ultrasound treatment</a:t>
            </a:r>
          </a:p>
          <a:p>
            <a:r>
              <a:rPr lang="en-AU" sz="2300" dirty="0" smtClean="0">
                <a:solidFill>
                  <a:srgbClr val="A69765"/>
                </a:solidFill>
                <a:latin typeface="Garamond" pitchFamily="18" charset="0"/>
              </a:rPr>
              <a:t>Galvanic treatment</a:t>
            </a:r>
            <a:endParaRPr lang="en-AU" sz="2300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Debrecen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176464" cy="31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630972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smtClean="0">
                <a:solidFill>
                  <a:srgbClr val="A29061"/>
                </a:solidFill>
                <a:latin typeface="Garamond" pitchFamily="18" charset="0"/>
              </a:rPr>
              <a:t>Working together - the way of progress</a:t>
            </a:r>
            <a:endParaRPr lang="en-AU" sz="3200" b="1" dirty="0">
              <a:solidFill>
                <a:srgbClr val="A29061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827584" y="1844824"/>
            <a:ext cx="755088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 smtClean="0">
                <a:solidFill>
                  <a:srgbClr val="A29061"/>
                </a:solidFill>
                <a:latin typeface="Garamond" pitchFamily="18" charset="0"/>
              </a:rPr>
              <a:t>From the Hungarian partners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The choice of available medical treatments is wider than recognised by Russian tourists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Targeted product development (service packages containing rehabilitation or other treatments) and sales promotion actions could stimulate the demand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New potential destinations to di</a:t>
            </a:r>
            <a:r>
              <a:rPr lang="hu-HU" sz="2400" dirty="0" smtClean="0">
                <a:solidFill>
                  <a:srgbClr val="A29061"/>
                </a:solidFill>
                <a:latin typeface="Garamond" pitchFamily="18" charset="0"/>
              </a:rPr>
              <a:t>s</a:t>
            </a: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cover for Russian tourists (</a:t>
            </a:r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Hajdúszoboszló</a:t>
            </a: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, </a:t>
            </a:r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Balatonfüred</a:t>
            </a: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, Debrecen, </a:t>
            </a:r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Bük</a:t>
            </a: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, </a:t>
            </a:r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Tapolca</a:t>
            </a: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) </a:t>
            </a:r>
          </a:p>
          <a:p>
            <a:pPr marL="0" indent="0">
              <a:buNone/>
            </a:pPr>
            <a:r>
              <a:rPr lang="en-AU" sz="2400" b="1" dirty="0" smtClean="0">
                <a:solidFill>
                  <a:srgbClr val="A29061"/>
                </a:solidFill>
                <a:latin typeface="Garamond" pitchFamily="18" charset="0"/>
              </a:rPr>
              <a:t>From the Russian partners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Feedback from the market: demand for medical treatments 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Available financial resources for medical treatments</a:t>
            </a:r>
            <a:endParaRPr lang="en-AU" sz="2400" dirty="0">
              <a:solidFill>
                <a:srgbClr val="A2906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2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ké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700213"/>
            <a:ext cx="6840538" cy="3960812"/>
          </a:xfr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 rot="19846805">
            <a:off x="2411413" y="2205038"/>
            <a:ext cx="3813175" cy="14652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Ministry 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for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National </a:t>
            </a:r>
            <a:r>
              <a:rPr lang="hu-H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Economy</a:t>
            </a:r>
            <a:endParaRPr lang="hu-HU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Tourism 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and </a:t>
            </a:r>
            <a:r>
              <a:rPr lang="hu-H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Catering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Department</a:t>
            </a:r>
            <a:endParaRPr lang="hu-HU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  <a:p>
            <a:pPr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Dr Andrea Nemes</a:t>
            </a:r>
          </a:p>
          <a:p>
            <a:pPr>
              <a:defRPr/>
            </a:pPr>
            <a:r>
              <a:rPr lang="hu-H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Director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General</a:t>
            </a:r>
          </a:p>
          <a:p>
            <a:pPr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Email: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  <a:hlinkClick r:id="rId4"/>
              </a:rPr>
              <a:t>andrea.nemes@ngm.gov.hu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76375" y="5589588"/>
            <a:ext cx="5916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3600" b="1" smtClean="0">
                <a:solidFill>
                  <a:srgbClr val="A8996A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40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0799" y="2132856"/>
            <a:ext cx="8506417" cy="4248472"/>
          </a:xfrm>
        </p:spPr>
        <p:txBody>
          <a:bodyPr/>
          <a:lstStyle/>
          <a:p>
            <a:pPr eaLnBrk="1" hangingPunct="1"/>
            <a:endParaRPr lang="hu-HU" sz="2800" dirty="0" smtClean="0">
              <a:latin typeface="Garamond" pitchFamily="18" charset="0"/>
            </a:endParaRPr>
          </a:p>
          <a:p>
            <a:pPr eaLnBrk="1" hangingPunct="1"/>
            <a:endParaRPr lang="hu-HU" sz="2400" dirty="0" smtClean="0"/>
          </a:p>
          <a:p>
            <a:pPr eaLnBrk="1" hangingPunct="1"/>
            <a:endParaRPr lang="hu-HU" sz="2400" dirty="0" smtClean="0"/>
          </a:p>
          <a:p>
            <a:pPr eaLnBrk="1" hangingPunct="1"/>
            <a:endParaRPr lang="hu-HU" dirty="0" smtClean="0"/>
          </a:p>
          <a:p>
            <a:pPr eaLnBrk="1" hangingPunct="1"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755576" y="105273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AU" sz="3200" b="1" dirty="0" smtClean="0">
                <a:solidFill>
                  <a:srgbClr val="A69765"/>
                </a:solidFill>
                <a:latin typeface="Garamond" pitchFamily="18" charset="0"/>
              </a:rPr>
              <a:t>Healing Resorts in Hungary</a:t>
            </a:r>
            <a:endParaRPr lang="en-AU" sz="32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5" y="1592475"/>
            <a:ext cx="7541941" cy="47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61048" y="1050757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32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Hungarian Healing Resorts</a:t>
            </a:r>
            <a:endParaRPr lang="en-AU" sz="32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002861" y="3469032"/>
            <a:ext cx="3169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36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Curative Power</a:t>
            </a:r>
            <a:endParaRPr lang="en-AU" sz="36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860934" y="253857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Joint diseases</a:t>
            </a:r>
            <a:endParaRPr lang="en-AU" sz="28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110400" y="2162056"/>
            <a:ext cx="2581563" cy="13378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6272395" y="4138355"/>
            <a:ext cx="2103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AU" sz="28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Locomotor</a:t>
            </a: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 diseases</a:t>
            </a:r>
            <a:endParaRPr lang="en-AU" sz="28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5956349" y="3919429"/>
            <a:ext cx="2735614" cy="13890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37823" y="4352358"/>
            <a:ext cx="2547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Rehabilitation</a:t>
            </a:r>
            <a:endParaRPr lang="en-AU" sz="28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7859" y="3919429"/>
            <a:ext cx="2614863" cy="13890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96230" y="2314982"/>
            <a:ext cx="2898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28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Gyne</a:t>
            </a:r>
            <a:r>
              <a:rPr lang="hu-H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c</a:t>
            </a:r>
            <a:r>
              <a:rPr lang="en-AU" sz="28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ological</a:t>
            </a: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 diseases </a:t>
            </a:r>
            <a:endParaRPr lang="en-AU" sz="28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72960" y="2162056"/>
            <a:ext cx="2734039" cy="141531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3158662" y="4720654"/>
            <a:ext cx="278598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Respiratory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AU" sz="28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diseases</a:t>
            </a:r>
            <a:endParaRPr lang="en-AU" sz="28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3191969" y="4582002"/>
            <a:ext cx="2666805" cy="14530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62" y="1635532"/>
            <a:ext cx="2857441" cy="14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491881" y="1824353"/>
            <a:ext cx="2226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A69765"/>
                </a:solidFill>
                <a:latin typeface="Garamond" pitchFamily="18" charset="0"/>
              </a:rPr>
              <a:t>Dermatological diseases</a:t>
            </a:r>
            <a:endParaRPr lang="en-AU" sz="2400" b="1" dirty="0">
              <a:solidFill>
                <a:srgbClr val="A6976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98354"/>
              </p:ext>
            </p:extLst>
          </p:nvPr>
        </p:nvGraphicFramePr>
        <p:xfrm>
          <a:off x="899593" y="1412775"/>
          <a:ext cx="7416824" cy="4841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3282"/>
                <a:gridCol w="1497667"/>
                <a:gridCol w="1854255"/>
                <a:gridCol w="1711620"/>
              </a:tblGrid>
              <a:tr h="779128"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Settlement</a:t>
                      </a:r>
                      <a:endParaRPr lang="en-AU" noProof="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Number of guests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Number of guest</a:t>
                      </a:r>
                      <a:r>
                        <a:rPr lang="hu-HU" noProof="0" dirty="0" smtClean="0"/>
                        <a:t> </a:t>
                      </a:r>
                      <a:r>
                        <a:rPr lang="en-AU" noProof="0" dirty="0" smtClean="0"/>
                        <a:t>nights</a:t>
                      </a:r>
                      <a:endParaRPr lang="en-AU" noProof="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Av</a:t>
                      </a:r>
                      <a:r>
                        <a:rPr lang="hu-HU" noProof="0" dirty="0" smtClean="0"/>
                        <a:t>e</a:t>
                      </a:r>
                      <a:r>
                        <a:rPr lang="en-AU" noProof="0" dirty="0" smtClean="0"/>
                        <a:t>rage length of</a:t>
                      </a:r>
                      <a:r>
                        <a:rPr lang="en-AU" baseline="0" noProof="0" dirty="0" smtClean="0"/>
                        <a:t> stay (day)</a:t>
                      </a:r>
                      <a:endParaRPr lang="en-AU" noProof="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Budapest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108 470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329 148</a:t>
                      </a:r>
                      <a:endParaRPr lang="en-AU" noProof="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3,0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Hévíz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18 400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181 233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9,8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Sárvár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3 365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11 290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3,4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Hajdúszoboszló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1 783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11 242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6,3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Balatonfüred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1 525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8 772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5,8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Debrecen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1 268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3 277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2,6</a:t>
                      </a:r>
                      <a:endParaRPr lang="en-AU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Tapolca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350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3 972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11,3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noProof="0" smtClean="0"/>
                        <a:t>Bük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545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2 993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5,5</a:t>
                      </a:r>
                      <a:endParaRPr lang="en-AU" b="0" noProof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1401">
                <a:tc>
                  <a:txBody>
                    <a:bodyPr/>
                    <a:lstStyle/>
                    <a:p>
                      <a:r>
                        <a:rPr lang="en-AU" b="1" noProof="0" smtClean="0"/>
                        <a:t>Russia total</a:t>
                      </a:r>
                      <a:endParaRPr lang="en-AU" b="1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noProof="0" smtClean="0"/>
                        <a:t>159 014</a:t>
                      </a:r>
                      <a:endParaRPr lang="en-AU" b="1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noProof="0" smtClean="0"/>
                        <a:t>614 077</a:t>
                      </a:r>
                      <a:endParaRPr lang="en-AU" b="1" noProof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noProof="0" dirty="0" smtClean="0"/>
                        <a:t>3,9</a:t>
                      </a:r>
                      <a:endParaRPr lang="en-AU" b="1" noProof="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1412776"/>
            <a:ext cx="4176464" cy="730340"/>
          </a:xfrm>
        </p:spPr>
        <p:txBody>
          <a:bodyPr>
            <a:norm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355976" y="2214554"/>
            <a:ext cx="4464495" cy="400052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Medical examinations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Outpatient services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Medicinal weight bath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Mud pack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Electrotherapy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Electric tub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Four-section galvanic bath,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Underwater jet massage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Ultrasonography</a:t>
            </a:r>
            <a:endParaRPr lang="en-AU" sz="2400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467544" y="1376038"/>
            <a:ext cx="3816424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Hévíz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060848"/>
            <a:ext cx="4032817" cy="40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5976" y="1268760"/>
            <a:ext cx="3960440" cy="79208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Garamond" pitchFamily="18" charset="0"/>
              </a:rPr>
              <a:t>   </a:t>
            </a:r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</a:t>
            </a:r>
            <a:r>
              <a:rPr lang="en-AU" sz="3000" b="1" dirty="0" smtClean="0">
                <a:latin typeface="Garamond" pitchFamily="18" charset="0"/>
              </a:rPr>
              <a:t> </a:t>
            </a:r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Se</a:t>
            </a:r>
            <a:r>
              <a:rPr lang="hu-HU" sz="3000" b="1" dirty="0" smtClean="0">
                <a:solidFill>
                  <a:srgbClr val="A69765"/>
                </a:solidFill>
                <a:latin typeface="Garamond" pitchFamily="18" charset="0"/>
              </a:rPr>
              <a:t>r</a:t>
            </a:r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211960" y="2060848"/>
            <a:ext cx="4536503" cy="4154234"/>
          </a:xfrm>
        </p:spPr>
        <p:txBody>
          <a:bodyPr/>
          <a:lstStyle/>
          <a:p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Mud-treatment</a:t>
            </a:r>
          </a:p>
          <a:p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Thermal-, steam-bath, carbon</a:t>
            </a:r>
            <a:r>
              <a:rPr lang="hu-HU" sz="2800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dioxide bath</a:t>
            </a:r>
          </a:p>
          <a:p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Underwater jet massage and traction bath</a:t>
            </a:r>
          </a:p>
          <a:p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Electrotherapy</a:t>
            </a:r>
          </a:p>
          <a:p>
            <a:r>
              <a:rPr lang="en-AU" sz="2800" dirty="0" smtClean="0">
                <a:solidFill>
                  <a:srgbClr val="A69765"/>
                </a:solidFill>
                <a:latin typeface="Garamond" pitchFamily="18" charset="0"/>
              </a:rPr>
              <a:t>Curative gymnastic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683568" y="1376038"/>
            <a:ext cx="2876377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29061"/>
                </a:solidFill>
                <a:latin typeface="Garamond" pitchFamily="18" charset="0"/>
                <a:cs typeface="Arabic Typesetting" pitchFamily="66" charset="-78"/>
              </a:rPr>
              <a:t>Budapest</a:t>
            </a:r>
          </a:p>
          <a:p>
            <a:endParaRPr lang="hu-HU" dirty="0">
              <a:solidFill>
                <a:srgbClr val="A29061"/>
              </a:solidFill>
              <a:latin typeface="Garamond" pitchFamily="18" charset="0"/>
              <a:cs typeface="Arabic Typesetting" pitchFamily="66" charset="-7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" y="3921770"/>
            <a:ext cx="3608451" cy="24000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0" y="1971038"/>
            <a:ext cx="2926516" cy="1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1196752"/>
            <a:ext cx="4464496" cy="648072"/>
          </a:xfrm>
        </p:spPr>
        <p:txBody>
          <a:bodyPr>
            <a:norm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788024" y="1700808"/>
            <a:ext cx="4032447" cy="4514274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Massage,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Oxygen therapy,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Salt cave,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Underwater traction bath,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Crystal saline bath,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Mud pack,</a:t>
            </a:r>
          </a:p>
          <a:p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Electrotreatments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Therapeutic gymnastic,</a:t>
            </a:r>
          </a:p>
          <a:p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Biopthron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 light therapy,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Magnet</a:t>
            </a:r>
            <a:r>
              <a:rPr lang="hu-HU" sz="2400" dirty="0" err="1" smtClean="0">
                <a:solidFill>
                  <a:srgbClr val="A69765"/>
                </a:solidFill>
                <a:latin typeface="Garamond" pitchFamily="18" charset="0"/>
              </a:rPr>
              <a:t>er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 therapy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459937" y="1268760"/>
            <a:ext cx="2952328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Sárvár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4" y="3789040"/>
            <a:ext cx="3923928" cy="26045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4" y="1844823"/>
            <a:ext cx="2932259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1285860"/>
            <a:ext cx="4104456" cy="486956"/>
          </a:xfrm>
        </p:spPr>
        <p:txBody>
          <a:bodyPr>
            <a:no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211960" y="1916832"/>
            <a:ext cx="4608511" cy="444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   40 kind of treatment, such as: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Mud treatment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Weight bath 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Physiotherapy in water 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Soft laser treatment</a:t>
            </a: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Salt therapy</a:t>
            </a:r>
          </a:p>
          <a:p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Physiatry</a:t>
            </a:r>
            <a:endParaRPr lang="en-AU" sz="2400" dirty="0" smtClean="0">
              <a:solidFill>
                <a:srgbClr val="A29061"/>
              </a:solidFill>
              <a:latin typeface="Garamond" pitchFamily="18" charset="0"/>
            </a:endParaRPr>
          </a:p>
          <a:p>
            <a:r>
              <a:rPr lang="en-AU" sz="2400" dirty="0" err="1" smtClean="0">
                <a:solidFill>
                  <a:srgbClr val="A29061"/>
                </a:solidFill>
                <a:latin typeface="Garamond" pitchFamily="18" charset="0"/>
              </a:rPr>
              <a:t>Balneotherapy</a:t>
            </a:r>
            <a:endParaRPr lang="en-AU" sz="2400" dirty="0" smtClean="0">
              <a:solidFill>
                <a:srgbClr val="A29061"/>
              </a:solidFill>
              <a:latin typeface="Garamond" pitchFamily="18" charset="0"/>
            </a:endParaRPr>
          </a:p>
          <a:p>
            <a:r>
              <a:rPr lang="en-AU" sz="2400" dirty="0" smtClean="0">
                <a:solidFill>
                  <a:srgbClr val="A29061"/>
                </a:solidFill>
                <a:latin typeface="Garamond" pitchFamily="18" charset="0"/>
              </a:rPr>
              <a:t>Medical gymnastic</a:t>
            </a:r>
            <a:endParaRPr lang="en-AU" sz="2400" dirty="0">
              <a:solidFill>
                <a:srgbClr val="A29061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467544" y="1376038"/>
            <a:ext cx="3456384" cy="4802819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Hajdúszoboszló</a:t>
            </a:r>
            <a:endParaRPr lang="hu-HU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353029" cy="22516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3" y="4190659"/>
            <a:ext cx="3382131" cy="22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3396" y="1268760"/>
            <a:ext cx="4896544" cy="414948"/>
          </a:xfrm>
        </p:spPr>
        <p:txBody>
          <a:bodyPr>
            <a:noAutofit/>
          </a:bodyPr>
          <a:lstStyle/>
          <a:p>
            <a:pPr algn="ctr"/>
            <a:r>
              <a:rPr lang="en-AU" sz="3000" b="1" dirty="0" smtClean="0">
                <a:solidFill>
                  <a:srgbClr val="A69765"/>
                </a:solidFill>
                <a:latin typeface="Garamond" pitchFamily="18" charset="0"/>
              </a:rPr>
              <a:t>Healthcare Services</a:t>
            </a:r>
            <a:endParaRPr lang="en-AU" sz="30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427984" y="1844824"/>
            <a:ext cx="4392487" cy="4370258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Radioisotope cardiac examinations</a:t>
            </a:r>
          </a:p>
          <a:p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Echocardio</a:t>
            </a:r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en-AU" sz="2400" dirty="0" err="1" smtClean="0">
                <a:solidFill>
                  <a:srgbClr val="A69765"/>
                </a:solidFill>
                <a:latin typeface="Garamond" pitchFamily="18" charset="0"/>
              </a:rPr>
              <a:t>graps</a:t>
            </a:r>
            <a:endParaRPr lang="en-AU" sz="2400" dirty="0" smtClean="0">
              <a:solidFill>
                <a:srgbClr val="A69765"/>
              </a:solidFill>
              <a:latin typeface="Garamond" pitchFamily="18" charset="0"/>
            </a:endParaRP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Electrophysiological examinations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Pacemaker implantation</a:t>
            </a:r>
          </a:p>
          <a:p>
            <a:r>
              <a:rPr lang="en-AU" sz="2400" dirty="0" smtClean="0">
                <a:solidFill>
                  <a:srgbClr val="A69765"/>
                </a:solidFill>
                <a:latin typeface="Garamond" pitchFamily="18" charset="0"/>
              </a:rPr>
              <a:t>Special consultation:</a:t>
            </a:r>
          </a:p>
          <a:p>
            <a:pPr lvl="1"/>
            <a:r>
              <a:rPr lang="en-AU" sz="2200" dirty="0" smtClean="0">
                <a:solidFill>
                  <a:srgbClr val="A69765"/>
                </a:solidFill>
                <a:latin typeface="Garamond" pitchFamily="18" charset="0"/>
              </a:rPr>
              <a:t>Cardiology,</a:t>
            </a:r>
          </a:p>
          <a:p>
            <a:pPr lvl="1"/>
            <a:r>
              <a:rPr lang="en-AU" sz="2200" dirty="0" smtClean="0">
                <a:solidFill>
                  <a:srgbClr val="A69765"/>
                </a:solidFill>
                <a:latin typeface="Garamond" pitchFamily="18" charset="0"/>
              </a:rPr>
              <a:t>Dermatology,</a:t>
            </a:r>
          </a:p>
          <a:p>
            <a:pPr lvl="1"/>
            <a:r>
              <a:rPr lang="en-AU" sz="2200" dirty="0" smtClean="0">
                <a:solidFill>
                  <a:srgbClr val="A69765"/>
                </a:solidFill>
                <a:latin typeface="Garamond" pitchFamily="18" charset="0"/>
              </a:rPr>
              <a:t>Pulmonology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467544" y="1268760"/>
            <a:ext cx="3456384" cy="4910097"/>
          </a:xfrm>
        </p:spPr>
        <p:txBody>
          <a:bodyPr/>
          <a:lstStyle/>
          <a:p>
            <a:r>
              <a:rPr lang="hu-HU" b="1" dirty="0" smtClean="0">
                <a:solidFill>
                  <a:srgbClr val="A69765"/>
                </a:solidFill>
                <a:latin typeface="Garamond" pitchFamily="18" charset="0"/>
              </a:rPr>
              <a:t>Balatonfüred</a:t>
            </a:r>
          </a:p>
          <a:p>
            <a:endParaRPr lang="hu-HU" b="1" dirty="0" smtClean="0">
              <a:solidFill>
                <a:srgbClr val="A69765"/>
              </a:solidFill>
              <a:latin typeface="Garamond" pitchFamily="18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0" y="1844824"/>
            <a:ext cx="3176192" cy="42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1055</Words>
  <Application>Microsoft Office PowerPoint</Application>
  <PresentationFormat>Diavetítés a képernyőre (4:3 oldalarány)</PresentationFormat>
  <Paragraphs>184</Paragraphs>
  <Slides>14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Beloldalak</vt:lpstr>
      <vt:lpstr>4_Beloldalak</vt:lpstr>
      <vt:lpstr>Office Theme</vt:lpstr>
      <vt:lpstr>Health Tourism in Hungary with Special Focus on Russian Tourists</vt:lpstr>
      <vt:lpstr>PowerPoint bemutató</vt:lpstr>
      <vt:lpstr>PowerPoint bemutató</vt:lpstr>
      <vt:lpstr>PowerPoint bemutató</vt:lpstr>
      <vt:lpstr>Healthcare Services</vt:lpstr>
      <vt:lpstr>   Healthcare Services</vt:lpstr>
      <vt:lpstr>Healthcare Services</vt:lpstr>
      <vt:lpstr>Healthcare Services</vt:lpstr>
      <vt:lpstr>Healthcare Services</vt:lpstr>
      <vt:lpstr>Healthcare services </vt:lpstr>
      <vt:lpstr>Healthcare services</vt:lpstr>
      <vt:lpstr>Healthcare Services</vt:lpstr>
      <vt:lpstr>Working together - the way of progress</vt:lpstr>
      <vt:lpstr>PowerPoint bemutató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Lontai-Szilágyi Zsuzsanna</cp:lastModifiedBy>
  <cp:revision>362</cp:revision>
  <dcterms:created xsi:type="dcterms:W3CDTF">2010-06-15T13:49:13Z</dcterms:created>
  <dcterms:modified xsi:type="dcterms:W3CDTF">2013-09-13T11:49:51Z</dcterms:modified>
</cp:coreProperties>
</file>